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96" r:id="rId3"/>
    <p:sldId id="333" r:id="rId4"/>
    <p:sldId id="335" r:id="rId5"/>
    <p:sldId id="317" r:id="rId6"/>
    <p:sldId id="318" r:id="rId7"/>
    <p:sldId id="319" r:id="rId8"/>
    <p:sldId id="336" r:id="rId9"/>
    <p:sldId id="337" r:id="rId10"/>
    <p:sldId id="339" r:id="rId11"/>
    <p:sldId id="340" r:id="rId12"/>
    <p:sldId id="338" r:id="rId13"/>
    <p:sldId id="354" r:id="rId14"/>
    <p:sldId id="352" r:id="rId15"/>
    <p:sldId id="353" r:id="rId16"/>
    <p:sldId id="355" r:id="rId17"/>
    <p:sldId id="357" r:id="rId18"/>
    <p:sldId id="341" r:id="rId19"/>
    <p:sldId id="345" r:id="rId20"/>
    <p:sldId id="346" r:id="rId21"/>
    <p:sldId id="360" r:id="rId22"/>
    <p:sldId id="361" r:id="rId23"/>
    <p:sldId id="362" r:id="rId24"/>
    <p:sldId id="363" r:id="rId25"/>
    <p:sldId id="364" r:id="rId26"/>
    <p:sldId id="358" r:id="rId27"/>
    <p:sldId id="365" r:id="rId28"/>
    <p:sldId id="359" r:id="rId29"/>
    <p:sldId id="366" r:id="rId30"/>
    <p:sldId id="367" r:id="rId31"/>
    <p:sldId id="368" r:id="rId32"/>
    <p:sldId id="369" r:id="rId33"/>
    <p:sldId id="370" r:id="rId34"/>
    <p:sldId id="259" r:id="rId35"/>
    <p:sldId id="371" r:id="rId36"/>
    <p:sldId id="344" r:id="rId37"/>
    <p:sldId id="349" r:id="rId38"/>
    <p:sldId id="332" r:id="rId39"/>
    <p:sldId id="342" r:id="rId40"/>
    <p:sldId id="330" r:id="rId41"/>
    <p:sldId id="321" r:id="rId42"/>
    <p:sldId id="329" r:id="rId43"/>
    <p:sldId id="328" r:id="rId44"/>
    <p:sldId id="306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3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BFFF22-C29F-4A32-85D0-D93F78FAC866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29EC8D9-D6A5-4591-A5DD-3161673AB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8778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9EC8D9-D6A5-4591-A5DD-3161673AB94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de-frame-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32656"/>
            <a:ext cx="8424936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115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981075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1EBD-3191-44CD-A950-880B961D3B77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C8EE-6ED8-4CB3-9D6E-6EFE813D8D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de-frame-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32656"/>
            <a:ext cx="835292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http://li-web.ru/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3573463"/>
            <a:ext cx="10795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9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221163"/>
            <a:ext cx="12239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5084763"/>
            <a:ext cx="170497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8DE7-B084-4A9C-A4A0-6D990B3D63C3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4E7A7-4E22-4232-B524-E5B9DA7E1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de-frame-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1152634" y="1808818"/>
            <a:ext cx="6336704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9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3933825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li-web.ru/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3357563"/>
            <a:ext cx="10795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4868863"/>
            <a:ext cx="170497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9CF9-2CC4-402F-927D-4B90E0E2E664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AAC12-F426-4422-A608-C6B8DD368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63E7EB-C953-40F5-A5C0-68102F13F73F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0B2D1-0F3D-4EF5-9D42-6D6E942A6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  <a:t/>
            </a:r>
            <a:b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</a:br>
            <a: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  <a:t/>
            </a:r>
            <a:b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</a:br>
            <a: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  <a:t/>
            </a:r>
            <a:b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</a:br>
            <a: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  <a:t/>
            </a:r>
            <a:b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</a:br>
            <a: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  <a:t/>
            </a:r>
            <a:b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</a:br>
            <a:r>
              <a:rPr lang="ru-RU" sz="2500" b="1" dirty="0" smtClean="0">
                <a:latin typeface="Bookman Old Style" pitchFamily="18" charset="0"/>
                <a:ea typeface="Aharoni"/>
                <a:cs typeface="Aharoni"/>
              </a:rPr>
              <a:t>                                                          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860032" y="5157192"/>
            <a:ext cx="3744416" cy="136815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Воспитатели Гр  № 2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ГАДОУ №15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2017г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0648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itchFamily="18" charset="0"/>
              </a:rPr>
              <a:t>«Природа  глазами ребенка</a:t>
            </a:r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4608512" cy="144016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Методы и приёмы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экологическом воспитании детей</a:t>
            </a:r>
            <a:endParaRPr lang="ru-RU" sz="3200" dirty="0"/>
          </a:p>
        </p:txBody>
      </p:sp>
      <p:pic>
        <p:nvPicPr>
          <p:cNvPr id="7" name="Picture 10" descr="551104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683247"/>
            <a:ext cx="4870195" cy="48797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9712" y="2492896"/>
            <a:ext cx="4464496" cy="238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!. Наблюдение</a:t>
            </a:r>
          </a:p>
          <a:p>
            <a:r>
              <a:rPr lang="ru-RU" sz="2400" dirty="0" smtClean="0"/>
              <a:t>2.Игра</a:t>
            </a:r>
          </a:p>
          <a:p>
            <a:r>
              <a:rPr lang="ru-RU" sz="2400" dirty="0" smtClean="0"/>
              <a:t>3.Практическая деятельность</a:t>
            </a:r>
          </a:p>
          <a:p>
            <a:r>
              <a:rPr lang="ru-RU" sz="2400" dirty="0" smtClean="0"/>
              <a:t>4.беседы.</a:t>
            </a:r>
          </a:p>
          <a:p>
            <a:r>
              <a:rPr lang="ru-RU" sz="2400" dirty="0" smtClean="0"/>
              <a:t>5.слово.</a:t>
            </a:r>
          </a:p>
          <a:p>
            <a:r>
              <a:rPr lang="ru-RU" sz="2400" dirty="0" smtClean="0"/>
              <a:t>6.опыты.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136904" cy="194421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время проведения проекта дети освоили следующие экологические правила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2132856"/>
            <a:ext cx="55446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Следить за чистотой природной среды.</a:t>
            </a:r>
          </a:p>
          <a:p>
            <a:pPr>
              <a:buFont typeface="Wingdings" pitchFamily="2" charset="2"/>
              <a:buChar char="§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бросать мусор.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ристина\Downloads\KraQCofyF-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313190" cy="4115726"/>
          </a:xfrm>
          <a:prstGeom prst="rect">
            <a:avLst/>
          </a:prstGeom>
          <a:noFill/>
        </p:spPr>
      </p:pic>
      <p:pic>
        <p:nvPicPr>
          <p:cNvPr id="2051" name="Picture 3" descr="C:\Users\кристина\Downloads\M7hxxRYuc2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556481"/>
            <a:ext cx="2088232" cy="3715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98884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Экологические правила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1196752"/>
            <a:ext cx="4248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 заботой  относиться  ко  всем  животным</a:t>
            </a:r>
          </a:p>
          <a:p>
            <a:r>
              <a:rPr lang="ru-RU" sz="2000" dirty="0" smtClean="0"/>
              <a:t>Не пугать их громкими криками и тем более </a:t>
            </a:r>
            <a:r>
              <a:rPr lang="ru-RU" sz="2000" dirty="0" err="1" smtClean="0"/>
              <a:t>приследовать</a:t>
            </a:r>
            <a:r>
              <a:rPr lang="en-US" sz="2000" dirty="0" smtClean="0"/>
              <a:t> </a:t>
            </a:r>
            <a:r>
              <a:rPr lang="ru-RU" sz="2000" dirty="0" smtClean="0"/>
              <a:t> или ловить</a:t>
            </a:r>
          </a:p>
          <a:p>
            <a:endParaRPr lang="ru-RU" sz="2000" dirty="0"/>
          </a:p>
        </p:txBody>
      </p:sp>
      <p:pic>
        <p:nvPicPr>
          <p:cNvPr id="8" name="Picture 5" descr="C:\Users\кристина\Downloads\OJ9KOBxeU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96952"/>
            <a:ext cx="3630402" cy="3136669"/>
          </a:xfrm>
          <a:prstGeom prst="rect">
            <a:avLst/>
          </a:prstGeom>
          <a:noFill/>
        </p:spPr>
      </p:pic>
      <p:pic>
        <p:nvPicPr>
          <p:cNvPr id="9" name="Picture 3" descr="C:\Users\кристина\Downloads\iWb9rh4ZoZ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18095"/>
            <a:ext cx="3234077" cy="5754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Экологические  правила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кристина\Downloads\6kUVMUKk5P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362" y="1196752"/>
            <a:ext cx="3133573" cy="2088232"/>
          </a:xfrm>
          <a:prstGeom prst="rect">
            <a:avLst/>
          </a:prstGeom>
          <a:noFill/>
        </p:spPr>
      </p:pic>
      <p:pic>
        <p:nvPicPr>
          <p:cNvPr id="4" name="Picture 2" descr="F:\DCIM\105CANON\IMG_8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84984"/>
            <a:ext cx="4608512" cy="3072342"/>
          </a:xfrm>
          <a:prstGeom prst="rect">
            <a:avLst/>
          </a:prstGeom>
          <a:noFill/>
        </p:spPr>
      </p:pic>
      <p:pic>
        <p:nvPicPr>
          <p:cNvPr id="5" name="Picture 3" descr="F:\DCIM\105CANON\IMG_8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6661" y="4000501"/>
            <a:ext cx="3429001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27985" y="1700808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Будь природе  другом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Экологические  правила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466781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жечь сухую траву в лесу или в парке.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2782669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Помнить: сухая трава быстро разгорается и может привести к пожару.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4510861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разводить костёр в лесу, если в этом нет необходимости!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кристина\Downloads\JKVTCiXBHr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1944216" cy="3459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Экологические правила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4" descr="C:\Users\кристина\Downloads\LmVDwNh5K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2849799" cy="507048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70080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лесу не разорять муравейники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24544" y="2492896"/>
            <a:ext cx="718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тревожить лесных обитателей.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кристина\Downloads\R1H0Tu4TI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996952"/>
            <a:ext cx="2088232" cy="3715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Спешили делать добрые дела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44824"/>
            <a:ext cx="66967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Стань участником «Акций – добрых дел».</a:t>
            </a:r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«Забота о растениях на участке и в группе»</a:t>
            </a:r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«Кормушка для зимующих птиц»</a:t>
            </a:r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Чистота –участка ,залог хорошего здоровья….</a:t>
            </a:r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Субботник.</a:t>
            </a:r>
          </a:p>
          <a:p>
            <a:pPr lvl="0"/>
            <a:endParaRPr lang="ru-RU" sz="32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lvl="0"/>
            <a:endParaRPr lang="ru-RU" sz="32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lvl="0"/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6" descr="C:\Users\кристина\Downloads\M7hxxRYuc2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0416" y="2204864"/>
            <a:ext cx="2449683" cy="4358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5786"/>
            <a:ext cx="8686800" cy="202108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 даже создали свой гербарий : листья растений и деревьев нашего участка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кристина\Downloads\L58FCP0-lS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301190"/>
            <a:ext cx="2414602" cy="4296161"/>
          </a:xfrm>
          <a:prstGeom prst="rect">
            <a:avLst/>
          </a:prstGeom>
          <a:noFill/>
        </p:spPr>
      </p:pic>
      <p:pic>
        <p:nvPicPr>
          <p:cNvPr id="2052" name="Picture 4" descr="C:\Users\кристина\Downloads\L58FCP0-lSg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69403"/>
            <a:ext cx="2376264" cy="4227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Экологическая сказка        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«Жила-была речка»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340768"/>
            <a:ext cx="6696744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дать детям представление о том, что вода очень важна для всех живых существ: вода – источник жизни.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Сформировать у детей знания о значении воды в жизни человека.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понимать, что чистая вода – это бесценный дар природы, который нужно беречь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99FF99"/>
              </a:buClr>
              <a:buSzPct val="8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Прививать бережное отношение к воде.</a:t>
            </a:r>
          </a:p>
        </p:txBody>
      </p:sp>
      <p:pic>
        <p:nvPicPr>
          <p:cNvPr id="4" name="Picture 11" descr="2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501008"/>
            <a:ext cx="3702013" cy="289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Картинка 126 из 1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84984"/>
            <a:ext cx="3984443" cy="298833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Проводили </a:t>
            </a:r>
            <a:r>
              <a:rPr lang="ru-RU" dirty="0" smtClean="0">
                <a:solidFill>
                  <a:srgbClr val="0070C0"/>
                </a:solidFill>
              </a:rPr>
              <a:t>беседы 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кристина\Downloads\9_5XdGUi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229097" cy="3966103"/>
          </a:xfrm>
          <a:prstGeom prst="rect">
            <a:avLst/>
          </a:prstGeom>
          <a:noFill/>
        </p:spPr>
      </p:pic>
      <p:pic>
        <p:nvPicPr>
          <p:cNvPr id="7171" name="Picture 3" descr="C:\Users\кристина\Downloads\FCkhggx-fz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268760"/>
            <a:ext cx="2368913" cy="4214871"/>
          </a:xfrm>
          <a:prstGeom prst="rect">
            <a:avLst/>
          </a:prstGeom>
          <a:noFill/>
        </p:spPr>
      </p:pic>
      <p:pic>
        <p:nvPicPr>
          <p:cNvPr id="7172" name="Picture 4" descr="F:\DCIM\105CANON\IMG_8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348372" cy="2232248"/>
          </a:xfrm>
          <a:prstGeom prst="rect">
            <a:avLst/>
          </a:prstGeom>
          <a:noFill/>
        </p:spPr>
      </p:pic>
      <p:pic>
        <p:nvPicPr>
          <p:cNvPr id="7174" name="Picture 6" descr="C:\Users\кристина\Downloads\Ner6hPcNH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706709"/>
            <a:ext cx="1584176" cy="2818635"/>
          </a:xfrm>
          <a:prstGeom prst="rect">
            <a:avLst/>
          </a:prstGeom>
          <a:noFill/>
        </p:spPr>
      </p:pic>
      <p:pic>
        <p:nvPicPr>
          <p:cNvPr id="7175" name="Picture 7" descr="C:\Users\кристина\Downloads\iAwE_g423p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604809"/>
            <a:ext cx="1728192" cy="3074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://playcast.ru/uploads/2013/06/27/5614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7" y="21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34651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Всё хорошее в людях – </a:t>
            </a:r>
            <a:r>
              <a:rPr lang="ru-RU" sz="2800" b="1" dirty="0" smtClean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детства!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Как истоки добра пробудить?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Прикоснуться к природе </a:t>
            </a:r>
            <a:r>
              <a:rPr lang="ru-RU" sz="2800" b="1" dirty="0" smtClean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всем 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сердцем: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Удивиться, узнать, полюбить!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Мы хотим, чтоб земля расцветала,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 росли, как цветы, малыши,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Чтоб для них экология стала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Не наукой, а частью </a:t>
            </a:r>
            <a:r>
              <a:rPr lang="ru-RU" sz="2800" b="1" dirty="0" smtClean="0">
                <a:solidFill>
                  <a:srgbClr val="00206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души!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51034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Играли в экологические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кристина\Downloads\n06ivt8_X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0126"/>
            <a:ext cx="2448272" cy="4356069"/>
          </a:xfrm>
          <a:prstGeom prst="rect">
            <a:avLst/>
          </a:prstGeom>
          <a:noFill/>
        </p:spPr>
      </p:pic>
      <p:pic>
        <p:nvPicPr>
          <p:cNvPr id="8196" name="Picture 4" descr="C:\Users\кристина\Downloads\npgFDLESrv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268760"/>
            <a:ext cx="2089109" cy="3717032"/>
          </a:xfrm>
          <a:prstGeom prst="rect">
            <a:avLst/>
          </a:prstGeom>
          <a:noFill/>
        </p:spPr>
      </p:pic>
      <p:pic>
        <p:nvPicPr>
          <p:cNvPr id="8197" name="Picture 5" descr="C:\Users\кристина\Downloads\oKjo10iN9g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68760"/>
            <a:ext cx="1531669" cy="2725211"/>
          </a:xfrm>
          <a:prstGeom prst="rect">
            <a:avLst/>
          </a:prstGeom>
          <a:noFill/>
        </p:spPr>
      </p:pic>
      <p:pic>
        <p:nvPicPr>
          <p:cNvPr id="8198" name="Picture 6" descr="C:\Users\кристина\Downloads\vOXSUCQIT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340768"/>
            <a:ext cx="1469080" cy="2613849"/>
          </a:xfrm>
          <a:prstGeom prst="rect">
            <a:avLst/>
          </a:prstGeom>
          <a:noFill/>
        </p:spPr>
      </p:pic>
      <p:pic>
        <p:nvPicPr>
          <p:cNvPr id="8199" name="Picture 7" descr="C:\Users\кристина\Downloads\ZQTE2l5EPk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176464"/>
            <a:ext cx="1522514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Экологическая  игра: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51512" y="1700808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«Запомни  картинку»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Цель: развить зрительную память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Предложить ребенку внимательно посмотреть в течении 50сек.на картинку и постараться запомнить детали картинки, затем посмотреть на вторую картинку и ответь , что изменилось?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96752"/>
            <a:ext cx="3744416" cy="3709958"/>
          </a:xfrm>
          <a:prstGeom prst="rect">
            <a:avLst/>
          </a:prstGeom>
        </p:spPr>
      </p:pic>
      <p:pic>
        <p:nvPicPr>
          <p:cNvPr id="5" name="Picture 4" descr="http://im2-tub-ru.yandex.net/i?id=b4272cc0fe1e69bef59243fb73d21f5e-126-144&amp;n=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301208"/>
            <a:ext cx="1080120" cy="1025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верх 5"/>
          <p:cNvSpPr/>
          <p:nvPr/>
        </p:nvSpPr>
        <p:spPr>
          <a:xfrm>
            <a:off x="1691680" y="4941168"/>
            <a:ext cx="468052" cy="108012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Экологическая игра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628800"/>
            <a:ext cx="5040560" cy="4944091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1331640" y="2060848"/>
            <a:ext cx="1008112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1728192" cy="17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Экологическая игра</a:t>
            </a:r>
            <a:endParaRPr lang="ru-RU" dirty="0"/>
          </a:p>
        </p:txBody>
      </p:sp>
      <p:pic>
        <p:nvPicPr>
          <p:cNvPr id="3" name="Picture 2" descr="C:\Users\кристина\Downloads\img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ристина\Downloads\_oy3h5ed5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92" y="404664"/>
            <a:ext cx="3440048" cy="6120680"/>
          </a:xfrm>
          <a:prstGeom prst="rect">
            <a:avLst/>
          </a:prstGeom>
          <a:noFill/>
        </p:spPr>
      </p:pic>
      <p:pic>
        <p:nvPicPr>
          <p:cNvPr id="4" name="Picture 4" descr="F:\DCIM\105CANON\IMG_8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84984"/>
            <a:ext cx="4716522" cy="31443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11960" y="1181651"/>
            <a:ext cx="4032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Экологическое воспитание дошкольников -это  познание –живого, которое рядом с ребенком, во взаимосвязи со средой обитания  и  </a:t>
            </a:r>
            <a:r>
              <a:rPr lang="ru-RU" dirty="0" err="1" smtClean="0"/>
              <a:t>выроботка</a:t>
            </a:r>
            <a:r>
              <a:rPr lang="ru-RU" dirty="0" smtClean="0"/>
              <a:t>  на этой основе, правильных форм основы взаимодействия с ним.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67945" y="404664"/>
            <a:ext cx="507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Рассуждали , каким экологом был бы Я?????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69269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548680"/>
            <a:ext cx="6887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Были Юными Экологами: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Picture 3" descr="C:\Users\кристина\Downloads\CBw_Wc6oP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6832" y="2132856"/>
            <a:ext cx="2381342" cy="4236984"/>
          </a:xfrm>
          <a:prstGeom prst="rect">
            <a:avLst/>
          </a:prstGeom>
          <a:noFill/>
        </p:spPr>
      </p:pic>
      <p:pic>
        <p:nvPicPr>
          <p:cNvPr id="6" name="Picture 2" descr="C:\Users\кристина\Downloads\DNZdXpvKbH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6105" y="1412776"/>
            <a:ext cx="2752039" cy="4896544"/>
          </a:xfrm>
          <a:prstGeom prst="rect">
            <a:avLst/>
          </a:prstGeom>
          <a:noFill/>
        </p:spPr>
      </p:pic>
      <p:pic>
        <p:nvPicPr>
          <p:cNvPr id="4098" name="Picture 2" descr="C:\Users\кристина\Downloads\p5tBdXO-X6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2630625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8686800" cy="281317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Художественно-продуктивная деятельность детей 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3" descr="C:\Users\кристина\Downloads\3nm5g6p3x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44824"/>
            <a:ext cx="2664296" cy="4740429"/>
          </a:xfrm>
          <a:prstGeom prst="rect">
            <a:avLst/>
          </a:prstGeom>
          <a:noFill/>
        </p:spPr>
      </p:pic>
      <p:pic>
        <p:nvPicPr>
          <p:cNvPr id="4" name="Picture 3" descr="C:\Users\кристина\Downloads\aa-ZodD7k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2737888" cy="4871366"/>
          </a:xfrm>
          <a:prstGeom prst="rect">
            <a:avLst/>
          </a:prstGeom>
          <a:noFill/>
        </p:spPr>
      </p:pic>
      <p:pic>
        <p:nvPicPr>
          <p:cNvPr id="5" name="Picture 2" descr="C:\Users\кристина\Downloads\k7zroH7xIs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44824"/>
            <a:ext cx="2662162" cy="4736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кристина\Downloads\YbaLnKi6SZ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744416" cy="4992555"/>
          </a:xfrm>
          <a:prstGeom prst="rect">
            <a:avLst/>
          </a:prstGeom>
          <a:noFill/>
        </p:spPr>
      </p:pic>
      <p:pic>
        <p:nvPicPr>
          <p:cNvPr id="9220" name="Picture 4" descr="C:\Users\кристина\Downloads\c0NJlRW-aV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4321"/>
            <a:ext cx="3673458" cy="6535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Природа глазами ребенка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кристина\Downloads\2kEBk5RNpx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2963329" cy="5272481"/>
          </a:xfrm>
          <a:prstGeom prst="rect">
            <a:avLst/>
          </a:prstGeom>
          <a:noFill/>
        </p:spPr>
      </p:pic>
      <p:pic>
        <p:nvPicPr>
          <p:cNvPr id="4" name="Picture 3" descr="C:\Users\кристина\Downloads\ebyTNKmeH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204" y="1268760"/>
            <a:ext cx="3020620" cy="5374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творчество</a:t>
            </a:r>
            <a:endParaRPr lang="ru-RU" dirty="0"/>
          </a:p>
        </p:txBody>
      </p:sp>
      <p:pic>
        <p:nvPicPr>
          <p:cNvPr id="3" name="Picture 3" descr="C:\Users\кристина\Downloads\LATlqx0H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5632624" cy="316835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217486"/>
            <a:ext cx="2520280" cy="448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Актуальность проекта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84604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endParaRPr lang="ru-RU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Экологическое воспитание 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это новое направление дошкольной педагогики, которое отличается от традиционно сложившегося ознакомления детей с природой и природоохранной деятельностью.  Человек, животное, растение - все мы часть природы и составляем с ней единое целое, несмотря на наши различия.  Педагог должен помочь ребёнку осознать это.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Дерево добрых желаний</a:t>
            </a:r>
            <a:endParaRPr lang="ru-RU" dirty="0"/>
          </a:p>
        </p:txBody>
      </p:sp>
      <p:pic>
        <p:nvPicPr>
          <p:cNvPr id="3" name="Picture 2" descr="C:\Users\кристина\Downloads\2YuXdVpYej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60593"/>
            <a:ext cx="2808312" cy="4996667"/>
          </a:xfrm>
          <a:prstGeom prst="rect">
            <a:avLst/>
          </a:prstGeom>
          <a:noFill/>
        </p:spPr>
      </p:pic>
      <p:pic>
        <p:nvPicPr>
          <p:cNvPr id="5122" name="Picture 2" descr="C:\Users\кристина\Downloads\vOXSUCQIT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3024336" cy="5381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5" y="332656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Художественно  продуктивная деятельность родителей совместно с детьми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кристина\Downloads\9U2PvXRrH4w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66254"/>
            <a:ext cx="2880320" cy="5124786"/>
          </a:xfrm>
          <a:prstGeom prst="rect">
            <a:avLst/>
          </a:prstGeom>
          <a:noFill/>
        </p:spPr>
      </p:pic>
      <p:pic>
        <p:nvPicPr>
          <p:cNvPr id="5" name="Picture 5" descr="C:\Users\кристина\Downloads\WGNRwUvtN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446" y="1340768"/>
            <a:ext cx="2974930" cy="5293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истина\Downloads\a5rk-tLxYO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600400" cy="6405984"/>
          </a:xfrm>
          <a:prstGeom prst="rect">
            <a:avLst/>
          </a:prstGeom>
          <a:noFill/>
        </p:spPr>
      </p:pic>
      <p:pic>
        <p:nvPicPr>
          <p:cNvPr id="3" name="Picture 4" descr="C:\Users\кристина\Downloads\bTrmYIFX2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7"/>
            <a:ext cx="3528392" cy="6277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ристина\Downloads\YpISDwYXK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536433" cy="6292169"/>
          </a:xfrm>
          <a:prstGeom prst="rect">
            <a:avLst/>
          </a:prstGeom>
          <a:noFill/>
        </p:spPr>
      </p:pic>
      <p:pic>
        <p:nvPicPr>
          <p:cNvPr id="6147" name="Picture 3" descr="C:\Users\кристина\Downloads\CZ5VU6s1C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4536"/>
            <a:ext cx="3528392" cy="6277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3203848" y="710454"/>
            <a:ext cx="561662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ГАОУ </a:t>
            </a:r>
            <a:r>
              <a:rPr lang="ru-RU" b="1" dirty="0">
                <a:solidFill>
                  <a:srgbClr val="002060"/>
                </a:solidFill>
              </a:rPr>
              <a:t>ДОД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Калининградский областной детско-юношеский центр экологии, краеведения и туризма» 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        г</a:t>
            </a:r>
            <a:r>
              <a:rPr lang="ru-RU" b="1" dirty="0">
                <a:solidFill>
                  <a:srgbClr val="002060"/>
                </a:solidFill>
              </a:rPr>
              <a:t>. Калининград, ул. </a:t>
            </a:r>
            <a:r>
              <a:rPr lang="ru-RU" b="1" dirty="0" smtClean="0">
                <a:solidFill>
                  <a:srgbClr val="002060"/>
                </a:solidFill>
              </a:rPr>
              <a:t>Ботаническая д</a:t>
            </a:r>
            <a:r>
              <a:rPr lang="ru-RU" b="1" dirty="0">
                <a:solidFill>
                  <a:srgbClr val="002060"/>
                </a:solidFill>
              </a:rPr>
              <a:t>. 2.</a:t>
            </a:r>
            <a:endParaRPr lang="ru-RU" altLang="ru-RU" sz="2800" b="1" dirty="0">
              <a:solidFill>
                <a:srgbClr val="002060"/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ристина\Downloads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кристина\Downloads\img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404664"/>
            <a:ext cx="825691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Конечно </a:t>
            </a:r>
            <a:r>
              <a:rPr lang="ru-RU" sz="2000" dirty="0" err="1" smtClean="0"/>
              <a:t>эксперементировали</a:t>
            </a:r>
            <a:r>
              <a:rPr lang="ru-RU" sz="2000" dirty="0" smtClean="0"/>
              <a:t> –делали  для себя, самые важные и первые выводы!!!!!!</a:t>
            </a:r>
            <a:endParaRPr lang="ru-RU" sz="2000" dirty="0"/>
          </a:p>
        </p:txBody>
      </p:sp>
      <p:pic>
        <p:nvPicPr>
          <p:cNvPr id="7170" name="Picture 2" descr="C:\Users\кристина\Downloads\kuOStJ4ksH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564" y="1476974"/>
            <a:ext cx="2837371" cy="5048370"/>
          </a:xfrm>
          <a:prstGeom prst="rect">
            <a:avLst/>
          </a:prstGeom>
          <a:noFill/>
        </p:spPr>
      </p:pic>
      <p:pic>
        <p:nvPicPr>
          <p:cNvPr id="7171" name="Picture 3" descr="F:\DCIM\105CANON\IMG_8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89901" y="2222874"/>
            <a:ext cx="5292590" cy="3528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1" y="548680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Учились правильно ухаживать  и  растить еще пока крошечные расточки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кристина\Downloads\TdVpOz8pH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2619091" cy="4659998"/>
          </a:xfrm>
          <a:prstGeom prst="rect">
            <a:avLst/>
          </a:prstGeom>
          <a:noFill/>
        </p:spPr>
      </p:pic>
      <p:pic>
        <p:nvPicPr>
          <p:cNvPr id="7" name="Picture 2" descr="C:\Users\кристина\Downloads\pu57n32Qfk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660" y="1268760"/>
            <a:ext cx="3033803" cy="5397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кристина\Downloads\m-e4ryAbp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418" y="476672"/>
            <a:ext cx="3385426" cy="6023493"/>
          </a:xfrm>
          <a:prstGeom prst="rect">
            <a:avLst/>
          </a:prstGeom>
          <a:noFill/>
        </p:spPr>
      </p:pic>
      <p:pic>
        <p:nvPicPr>
          <p:cNvPr id="8194" name="Picture 2" descr="C:\Users\кристина\Downloads\kUv0JIQhA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87823"/>
            <a:ext cx="3384376" cy="602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ристина\Downloads\oyEPEEn4a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1" y="220434"/>
            <a:ext cx="3543592" cy="6304910"/>
          </a:xfrm>
          <a:prstGeom prst="rect">
            <a:avLst/>
          </a:prstGeom>
          <a:noFill/>
        </p:spPr>
      </p:pic>
      <p:pic>
        <p:nvPicPr>
          <p:cNvPr id="9219" name="Picture 3" descr="C:\Users\кристина\Downloads\yWMr4583K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640"/>
            <a:ext cx="3600400" cy="640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72608" y="1484784"/>
            <a:ext cx="601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C:\Users\кристина\Downloads\EFdKodCry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2111400" cy="3756693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55976" y="4221088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« Будем Беречь и охранять природу»</a:t>
            </a:r>
            <a:endParaRPr lang="ru-RU" sz="3600" dirty="0"/>
          </a:p>
        </p:txBody>
      </p:sp>
      <p:pic>
        <p:nvPicPr>
          <p:cNvPr id="12" name="Picture 2" descr="F:\DCIM\105CANON\IMG_82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15748" y="956726"/>
            <a:ext cx="2880321" cy="1920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593201"/>
            <a:ext cx="849694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экологического воспитания нужно решить три задачи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Доказать детям, что в природе всё взаимосвязано.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Помочь детям  понять, для чего человек должен знать природные связи и не нарушать их, иначе нарушение связей влечёт за собой необратимые последствия для природы и человека.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Помочь научиться строить своё поведение в природе на основе знаний о ней.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16891" cy="601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Спасибо за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внимание</a:t>
            </a:r>
            <a:b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Уважаемые коллеги ГАДОУ №15!!!!!!!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4088" y="2526397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42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696544"/>
            <a:ext cx="88204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Цель проекта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3184" y="107340"/>
            <a:ext cx="177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65928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3">
              <a:buFont typeface="Wingdings" pitchFamily="2" charset="2"/>
              <a:buChar char="§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знаний детей  основ экологической культуры  через экологическое воспитание.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2259632"/>
            <a:ext cx="8229600" cy="6048672"/>
          </a:xfrm>
        </p:spPr>
        <p:txBody>
          <a:bodyPr/>
          <a:lstStyle/>
          <a:p>
            <a:r>
              <a:rPr lang="ru-RU" b="1" dirty="0" smtClean="0"/>
              <a:t>Задачи проекта: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2736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endParaRPr lang="ru-RU" sz="28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052736"/>
            <a:ext cx="67687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Font typeface="Wingdings" pitchFamily="2" charset="2"/>
              <a:buChar char="§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первоначальных умений и навыков экологически грамотного и безопасного для природы и для самого ребенка поведения. 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Wingdings" pitchFamily="2" charset="2"/>
              <a:buChar char="§"/>
            </a:pP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познавательного интереса к миру природы родного края, умение отражать это в художественно-продуктивной деятельности. 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" y="274638"/>
            <a:ext cx="9011344" cy="603468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Ожидаемые результаты: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 Повышение уровня экологической культуры родителей (понимание того, что человек является частью природы и потому зависит от неё и биологически и духовно, а значит недостойно быть равнодушным к проблемам экологического характера. </a:t>
            </a:r>
            <a:br>
              <a:rPr lang="ru-RU" sz="2800" dirty="0" smtClean="0"/>
            </a:br>
            <a:r>
              <a:rPr lang="ru-RU" sz="2800" dirty="0" smtClean="0"/>
              <a:t>2. Непосредственное участие родителей в экологическом образовании детей, на примере своих собственных поступков.</a:t>
            </a:r>
            <a:br>
              <a:rPr lang="ru-RU" sz="2800" dirty="0" smtClean="0"/>
            </a:br>
            <a:r>
              <a:rPr lang="ru-RU" sz="2800" dirty="0" smtClean="0"/>
              <a:t>3. Активное участие родителей и детей в организации различных экологических мероприятиях.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 – дети средней группы       «стрекоза »,родители и воспитатели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028" name="Picture 4" descr="F:\DCIM\105CANON\IMG_8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0891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18002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организации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экологических мероприятий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4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1914" y="1772816"/>
            <a:ext cx="5000366" cy="4501591"/>
          </a:xfrm>
          <a:prstGeom prst="rect">
            <a:avLst/>
          </a:prstGeom>
          <a:noFill/>
        </p:spPr>
      </p:pic>
      <p:sp>
        <p:nvSpPr>
          <p:cNvPr id="4" name="Oval 9"/>
          <p:cNvSpPr>
            <a:spLocks noChangeArrowheads="1"/>
          </p:cNvSpPr>
          <p:nvPr/>
        </p:nvSpPr>
        <p:spPr bwMode="auto">
          <a:xfrm rot="1362403">
            <a:off x="2473556" y="2224115"/>
            <a:ext cx="1325983" cy="532834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latin typeface="Times New Roman" pitchFamily="18" charset="0"/>
              </a:rPr>
              <a:t>Занятия</a:t>
            </a:r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 rot="19902901">
            <a:off x="4556731" y="1927722"/>
            <a:ext cx="1614714" cy="646339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latin typeface="Times New Roman" pitchFamily="18" charset="0"/>
              </a:rPr>
              <a:t>Наблюдения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2555775" y="3140968"/>
            <a:ext cx="936105" cy="648072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</a:rPr>
              <a:t>Акции</a:t>
            </a:r>
            <a:endParaRPr lang="ru-RU" sz="1600" b="1" dirty="0">
              <a:latin typeface="Times New Roman" pitchFamily="18" charset="0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rot="20712136">
            <a:off x="4622321" y="2843238"/>
            <a:ext cx="1627059" cy="1173036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Просмотр 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видеофильмов, 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прослушивание 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аудиозаписей</a:t>
            </a: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4572000" y="4077072"/>
            <a:ext cx="2592287" cy="720080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</a:rPr>
              <a:t>Экспериментирование</a:t>
            </a: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 rot="903960">
            <a:off x="4046911" y="5061203"/>
            <a:ext cx="2706361" cy="912057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Игровая деятельность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 rot="20786882">
            <a:off x="2375167" y="4541124"/>
            <a:ext cx="1441338" cy="1088120"/>
          </a:xfrm>
          <a:prstGeom prst="ellipse">
            <a:avLst/>
          </a:prstGeom>
          <a:gradFill rotWithShape="1">
            <a:gsLst>
              <a:gs pos="0">
                <a:srgbClr val="00FD00"/>
              </a:gs>
              <a:gs pos="100000">
                <a:srgbClr val="00FD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Труд </a:t>
            </a:r>
          </a:p>
          <a:p>
            <a:pPr algn="ctr"/>
            <a:r>
              <a:rPr lang="ru-RU" b="1" dirty="0" smtClean="0">
                <a:latin typeface="Times New Roman" pitchFamily="18" charset="0"/>
              </a:rPr>
              <a:t>в </a:t>
            </a:r>
            <a:r>
              <a:rPr lang="ru-RU" sz="1600" b="1" dirty="0" smtClean="0">
                <a:latin typeface="Times New Roman" pitchFamily="18" charset="0"/>
              </a:rPr>
              <a:t>природе</a:t>
            </a:r>
            <a:endParaRPr lang="ru-RU" sz="16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486</Words>
  <Application>Microsoft Office PowerPoint</Application>
  <PresentationFormat>Экран (4:3)</PresentationFormat>
  <Paragraphs>99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                                                               </vt:lpstr>
      <vt:lpstr>Слайд 2</vt:lpstr>
      <vt:lpstr>Актуальность проекта</vt:lpstr>
      <vt:lpstr>Для экологического воспитания нужно решить три задачи Доказать детям, что в природе всё взаимосвязано. Помочь детям  понять, для чего человек должен знать природные связи и не нарушать их, иначе нарушение связей влечёт за собой необратимые последствия для природы и человека.  Помочь научиться строить своё поведение в природе на основе знаний о ней.  </vt:lpstr>
      <vt:lpstr> Цель проекта</vt:lpstr>
      <vt:lpstr>Задачи проекта:  </vt:lpstr>
      <vt:lpstr>Ожидаемые результаты: 1. Повышение уровня экологической культуры родителей (понимание того, что человек является частью природы и потому зависит от неё и биологически и духовно, а значит недостойно быть равнодушным к проблемам экологического характера.  2. Непосредственное участие родителей в экологическом образовании детей, на примере своих собственных поступков. 3. Активное участие родителей и детей в организации различных экологических мероприятиях. </vt:lpstr>
      <vt:lpstr>Участники проекта – дети средней группы       «стрекоза »,родители и воспитатели </vt:lpstr>
      <vt:lpstr>Формы организации  экологических мероприятий </vt:lpstr>
      <vt:lpstr> Методы и приёмы  в экологическом воспитании детей</vt:lpstr>
      <vt:lpstr>За время проведения проекта дети освоили следующие экологические правила </vt:lpstr>
      <vt:lpstr>Экологические правила </vt:lpstr>
      <vt:lpstr>Экологические  правила</vt:lpstr>
      <vt:lpstr>Экологические  правила</vt:lpstr>
      <vt:lpstr>Экологические правила</vt:lpstr>
      <vt:lpstr>Спешили делать добрые дела</vt:lpstr>
      <vt:lpstr>И даже создали свой гербарий : листья растений и деревьев нашего участка</vt:lpstr>
      <vt:lpstr>Экологическая сказка             «Жила-была речка» </vt:lpstr>
      <vt:lpstr>Проводили беседы :</vt:lpstr>
      <vt:lpstr>Играли в экологические игры</vt:lpstr>
      <vt:lpstr>Экологическая  игра:</vt:lpstr>
      <vt:lpstr>Экологическая игра</vt:lpstr>
      <vt:lpstr>Экологическая игра</vt:lpstr>
      <vt:lpstr>Слайд 24</vt:lpstr>
      <vt:lpstr>Слайд 25</vt:lpstr>
      <vt:lpstr>Художественно-продуктивная деятельность детей   </vt:lpstr>
      <vt:lpstr>Слайд 27</vt:lpstr>
      <vt:lpstr>Природа глазами ребенка</vt:lpstr>
      <vt:lpstr>Наше творчество</vt:lpstr>
      <vt:lpstr>Дерево добрых желаний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Спасибо за внимание Уважаемые коллеги ГАДОУ №15!!!!!!!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Добрые дела</dc:title>
  <dc:creator>Антон</dc:creator>
  <cp:lastModifiedBy>кристина</cp:lastModifiedBy>
  <cp:revision>220</cp:revision>
  <dcterms:created xsi:type="dcterms:W3CDTF">2014-08-12T18:36:10Z</dcterms:created>
  <dcterms:modified xsi:type="dcterms:W3CDTF">2017-11-30T03:12:11Z</dcterms:modified>
</cp:coreProperties>
</file>